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65" d="100"/>
          <a:sy n="6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C727-A135-43B6-8BFC-7E0A31B38955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0493-3F4F-41A9-9CA9-079930673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AF70-E09E-472B-B594-A50E154FCB73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A901-899E-495E-8DFB-6288E8A2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44C2-9C85-4F1C-AE0A-8D4E77007F81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29AD-3B88-419F-8088-C01B206A4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A737-F50E-428D-8517-8907C8AC1BBE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5491-EC9D-44FA-B77C-A02A5F70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797E-2850-48E0-9B69-F18C36EFBC81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E971-5411-4F38-B52B-E59496DFE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A05E-BCDB-4EF6-BC91-5AB4AE443ADC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6706-193C-447E-9F96-294639AD2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9118-C224-43BB-975F-35D76B2E4F19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07DE-7A50-43ED-80CF-49FE6AC2D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F684-886E-47F6-A068-D865078A5E81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49D3-EB25-400F-9A0E-955D94532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D671-EBC0-4688-92B2-F9671098A428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1D1B-256A-41B5-84B8-FD55E65A1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E92B-1816-4469-8F16-D028D38FC22D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6AD9-248E-4B49-AFB2-9C769C279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017B-5144-4DA1-AE50-FF689EA6CDF4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3606-4D00-49AE-ABB8-A76E8AFED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287E31-171C-4F43-8C31-698B2BDF29D4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03316-35E8-464E-97FA-4A7F7E563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179388" y="2438892"/>
            <a:ext cx="8785225" cy="36872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charset="0"/>
              <a:buNone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Ми - патріоти Черкащини</a:t>
            </a:r>
          </a:p>
          <a:p>
            <a:pPr algn="ctr">
              <a:buFont typeface="Arial" charset="0"/>
              <a:buNone/>
            </a:pPr>
            <a:r>
              <a:rPr lang="uk-UA" sz="3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Я знаю та реалізую свої права</a:t>
            </a:r>
          </a:p>
          <a:p>
            <a:pPr algn="r"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Підготувала	</a:t>
            </a:r>
            <a:r>
              <a:rPr lang="uk-UA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Фариба</a:t>
            </a: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Наталія </a:t>
            </a:r>
            <a:endParaRPr lang="uk-UA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учениця 10 класу</a:t>
            </a:r>
          </a:p>
          <a:p>
            <a:pPr algn="r">
              <a:buFont typeface="Arial" charset="0"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Цибулівського ЗЗСО І-ІІІ ст.</a:t>
            </a:r>
          </a:p>
          <a:p>
            <a:pPr algn="r">
              <a:buFont typeface="Arial" charset="0"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Монастирищенської районної ради</a:t>
            </a:r>
          </a:p>
          <a:p>
            <a:pPr algn="r">
              <a:buFont typeface="Arial" charset="0"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Черкаської області</a:t>
            </a:r>
          </a:p>
          <a:p>
            <a:pPr algn="ctr">
              <a:buFont typeface="Arial" charset="0"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2019 р.</a:t>
            </a:r>
          </a:p>
          <a:p>
            <a:pPr algn="ctr">
              <a:buFont typeface="Arial" charset="0"/>
              <a:buNone/>
            </a:pPr>
            <a:endParaRPr lang="uk-UA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uk-UA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  <a:p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84784"/>
            <a:ext cx="40506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uk-UA" sz="2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Ліга старшокласників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776663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Всі діти мають право на інформацію</a:t>
            </a:r>
            <a:br>
              <a:rPr lang="uk-UA" dirty="0" smtClean="0"/>
            </a:br>
            <a:r>
              <a:rPr lang="uk-UA" sz="2000" dirty="0" smtClean="0"/>
              <a:t>(Конвенція ООН про права дитини стаття 17)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Держава забезпечує доступ дітей до всебічної інформації. Заохочується розповсюдження засобами масової інформації матеріалів, що стосуються соціальних, культурних, питань </a:t>
            </a:r>
            <a:r>
              <a:rPr lang="uk-UA" dirty="0"/>
              <a:t>р</a:t>
            </a:r>
            <a:r>
              <a:rPr lang="uk-UA" dirty="0" smtClean="0"/>
              <a:t>озвитку дитини. Держава також запобігає розповсюдженню та впливу шкідливої для дитини інформації.</a:t>
            </a:r>
            <a:endParaRPr lang="ru-RU" dirty="0"/>
          </a:p>
        </p:txBody>
      </p:sp>
      <p:pic>
        <p:nvPicPr>
          <p:cNvPr id="23555" name="Picture 2" descr="H:\фото\IMG_1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-117" b="17165"/>
          <a:stretch>
            <a:fillRect/>
          </a:stretch>
        </p:blipFill>
        <p:spPr>
          <a:xfrm>
            <a:off x="285750" y="2143125"/>
            <a:ext cx="4489450" cy="27860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311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Дітей не можна залучати до бойових дій                                             </a:t>
            </a:r>
            <a:r>
              <a:rPr lang="uk-UA" sz="2000" dirty="0" smtClean="0"/>
              <a:t>(Конвенція ООН про права дитини стаття 38)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869160"/>
            <a:ext cx="8713787" cy="186139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Держава повинна вживати всіх можливих заходів, щоб діти не брали участь у військових діях. Жодна дитина віком до 15 років не повинна призиватись на службу до збройних сил. Держава повинна піклуватись про дітей, які постраждали від збройних конфліктів.</a:t>
            </a:r>
            <a:endParaRPr lang="ru-RU" dirty="0"/>
          </a:p>
        </p:txBody>
      </p:sp>
      <p:pic>
        <p:nvPicPr>
          <p:cNvPr id="24579" name="Содержимое 4" descr="DSC_02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2636"/>
          <a:stretch>
            <a:fillRect/>
          </a:stretch>
        </p:blipFill>
        <p:spPr>
          <a:xfrm>
            <a:off x="1979712" y="1844824"/>
            <a:ext cx="5184775" cy="30194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Всі діти мають право на національну самобутність</a:t>
            </a:r>
            <a:br>
              <a:rPr lang="uk-UA" dirty="0" smtClean="0"/>
            </a:br>
            <a:r>
              <a:rPr lang="uk-UA" sz="2000" dirty="0" smtClean="0"/>
              <a:t>(Конвенція ООН про права дитини стаття 30)</a:t>
            </a:r>
            <a:endParaRPr lang="ru-RU" dirty="0"/>
          </a:p>
        </p:txBody>
      </p:sp>
      <p:pic>
        <p:nvPicPr>
          <p:cNvPr id="25602" name="Содержимое 4" descr="img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810" r="42857" b="9525"/>
          <a:stretch>
            <a:fillRect/>
          </a:stretch>
        </p:blipFill>
        <p:spPr>
          <a:xfrm>
            <a:off x="251520" y="2060848"/>
            <a:ext cx="4443413" cy="3889375"/>
          </a:xfrm>
        </p:spPr>
      </p:pic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/>
          <a:p>
            <a:r>
              <a:rPr lang="uk-UA" dirty="0" smtClean="0"/>
              <a:t>У кожного народу є своя мова, релігія, обряди. Діти мають право користуватися своєю культурою, рідною мовою та сповідувати свою релігію. </a:t>
            </a:r>
            <a:r>
              <a:rPr lang="uk-UA" dirty="0" err="1" smtClean="0"/>
              <a:t>“Всі</a:t>
            </a:r>
            <a:r>
              <a:rPr lang="uk-UA" dirty="0" smtClean="0"/>
              <a:t> люди </a:t>
            </a:r>
            <a:r>
              <a:rPr lang="uk-UA" dirty="0" err="1" smtClean="0"/>
              <a:t>різні-</a:t>
            </a:r>
            <a:r>
              <a:rPr lang="uk-UA" dirty="0" smtClean="0"/>
              <a:t> але ми всі рівні ”</a:t>
            </a: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Діти мають право на життя</a:t>
            </a:r>
            <a:r>
              <a:rPr lang="uk-UA" sz="2000" dirty="0" smtClean="0"/>
              <a:t> </a:t>
            </a:r>
            <a:br>
              <a:rPr lang="uk-UA" sz="2000" dirty="0" smtClean="0"/>
            </a:br>
            <a:r>
              <a:rPr lang="uk-UA" sz="2000" dirty="0" smtClean="0"/>
              <a:t>(Конвенція ООН про права дитини стаття 6)</a:t>
            </a:r>
            <a:endParaRPr lang="ru-RU" dirty="0" smtClean="0"/>
          </a:p>
        </p:txBody>
      </p:sp>
      <p:sp>
        <p:nvSpPr>
          <p:cNvPr id="14338" name="Содержимое 5"/>
          <p:cNvSpPr>
            <a:spLocks noGrp="1"/>
          </p:cNvSpPr>
          <p:nvPr>
            <p:ph sz="half" idx="1"/>
          </p:nvPr>
        </p:nvSpPr>
        <p:spPr>
          <a:xfrm>
            <a:off x="0" y="1916832"/>
            <a:ext cx="4211762" cy="4320480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+mj-lt"/>
              </a:rPr>
              <a:t>    </a:t>
            </a:r>
            <a:r>
              <a:rPr lang="uk-UA" sz="2400" b="1" i="1" dirty="0" smtClean="0">
                <a:latin typeface="+mj-lt"/>
              </a:rPr>
              <a:t>Ти народилося дитя.</a:t>
            </a:r>
            <a:br>
              <a:rPr lang="uk-UA" sz="2400" b="1" i="1" dirty="0" smtClean="0">
                <a:latin typeface="+mj-lt"/>
              </a:rPr>
            </a:br>
            <a:r>
              <a:rPr lang="uk-UA" sz="2400" b="1" i="1" dirty="0" smtClean="0">
                <a:latin typeface="+mj-lt"/>
              </a:rPr>
              <a:t>І перше право-це життя!</a:t>
            </a:r>
            <a:r>
              <a:rPr lang="uk-UA" sz="2400" b="1" i="1" dirty="0" smtClean="0">
                <a:latin typeface="+mj-lt"/>
                <a:cs typeface="Times New Roman" pitchFamily="18" charset="0"/>
              </a:rPr>
              <a:t>  Конвенція ООН про права дитини вказує на те,що кожна дитина в усьому світі має право жити, рости, і бути захищеною від усіх форм насилля. Кожен  має право бути таким , яким він народився.</a:t>
            </a:r>
          </a:p>
          <a:p>
            <a:pPr>
              <a:buNone/>
            </a:pPr>
            <a:r>
              <a:rPr lang="uk-UA" sz="2400" b="1" i="1" dirty="0" smtClean="0">
                <a:latin typeface="+mj-lt"/>
                <a:cs typeface="Times New Roman" pitchFamily="18" charset="0"/>
              </a:rPr>
              <a:t>      </a:t>
            </a:r>
            <a:endParaRPr lang="ru-RU" b="1" i="1" dirty="0" smtClean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uk-UA" b="1" i="1" dirty="0" smtClean="0"/>
              <a:t/>
            </a:r>
            <a:br>
              <a:rPr lang="uk-UA" b="1" i="1" dirty="0" smtClean="0"/>
            </a:br>
            <a:endParaRPr lang="ru-RU" dirty="0" smtClean="0"/>
          </a:p>
        </p:txBody>
      </p:sp>
      <p:pic>
        <p:nvPicPr>
          <p:cNvPr id="14339" name="Содержимое 7" descr="baby-boy-cut-hd-wallpap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396" r="9067"/>
          <a:stretch>
            <a:fillRect/>
          </a:stretch>
        </p:blipFill>
        <p:spPr>
          <a:xfrm>
            <a:off x="4499992" y="2060848"/>
            <a:ext cx="4362086" cy="3528417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Кожна дитина має право на безкоштовну освіту </a:t>
            </a:r>
            <a:br>
              <a:rPr lang="uk-UA" dirty="0" smtClean="0"/>
            </a:br>
            <a:r>
              <a:rPr lang="uk-UA" sz="2000" dirty="0" smtClean="0"/>
              <a:t>(Конвенція ООН про права дитини стаття 28,29)</a:t>
            </a:r>
            <a:endParaRPr lang="ru-RU" dirty="0"/>
          </a:p>
        </p:txBody>
      </p:sp>
      <p:sp>
        <p:nvSpPr>
          <p:cNvPr id="1536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171950" cy="4137323"/>
          </a:xfrm>
        </p:spPr>
        <p:txBody>
          <a:bodyPr/>
          <a:lstStyle/>
          <a:p>
            <a:r>
              <a:rPr lang="uk-UA" dirty="0" smtClean="0"/>
              <a:t>Дитина має право на освіту, і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держави – забезпечити доступну для кожної дитини безкоштовну освіту та заохотити її до отримання середньої освіти.</a:t>
            </a:r>
            <a:endParaRPr lang="ru-RU" dirty="0" smtClean="0"/>
          </a:p>
        </p:txBody>
      </p:sp>
      <p:pic>
        <p:nvPicPr>
          <p:cNvPr id="15363" name="Picture 2" descr="G:\Мельник Н\CIMG00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8453" r="21954" b="16141"/>
          <a:stretch/>
        </p:blipFill>
        <p:spPr>
          <a:xfrm>
            <a:off x="611560" y="2132856"/>
            <a:ext cx="3853133" cy="348297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на </a:t>
            </a:r>
            <a:r>
              <a:rPr lang="ru-RU" dirty="0" err="1" smtClean="0"/>
              <a:t>медичну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/>
              <a:t>(</a:t>
            </a:r>
            <a:r>
              <a:rPr lang="uk-UA" sz="2000" dirty="0" smtClean="0"/>
              <a:t>Конвенція ООН про права дитини стаття </a:t>
            </a:r>
            <a:r>
              <a:rPr lang="ru-RU" sz="2000" dirty="0" smtClean="0"/>
              <a:t>24)</a:t>
            </a:r>
            <a:endParaRPr lang="ru-RU" dirty="0"/>
          </a:p>
        </p:txBody>
      </p:sp>
      <p:pic>
        <p:nvPicPr>
          <p:cNvPr id="16386" name="Picture 2" descr="G:\Мельник Н\IMG_2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1628800"/>
            <a:ext cx="4968552" cy="3727477"/>
          </a:xfrm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95536" y="5661248"/>
            <a:ext cx="8496944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latin typeface="Calibri" pitchFamily="34" charset="0"/>
              </a:rPr>
              <a:t>Діти мають право на медичну допомогу за найвищими стандартами </a:t>
            </a:r>
            <a:r>
              <a:rPr lang="uk-UA" b="1" dirty="0" smtClean="0">
                <a:latin typeface="Calibri" pitchFamily="34" charset="0"/>
              </a:rPr>
              <a:t>,які </a:t>
            </a:r>
            <a:r>
              <a:rPr lang="uk-UA" b="1" dirty="0">
                <a:latin typeface="Calibri" pitchFamily="34" charset="0"/>
              </a:rPr>
              <a:t>реально може забезпечити держава. Жодна дитина не може бути позбавлена доступу до ефективної охорони здоров</a:t>
            </a:r>
            <a:r>
              <a:rPr lang="en-US" b="1" dirty="0">
                <a:latin typeface="Calibri" pitchFamily="34" charset="0"/>
              </a:rPr>
              <a:t>’</a:t>
            </a:r>
            <a:r>
              <a:rPr lang="uk-UA" b="1" dirty="0">
                <a:latin typeface="Calibri" pitchFamily="34" charset="0"/>
              </a:rPr>
              <a:t>я.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4" descr="img3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t="4761" b="7278"/>
          <a:stretch>
            <a:fillRect/>
          </a:stretch>
        </p:blipFill>
        <p:spPr>
          <a:xfrm>
            <a:off x="0" y="397695"/>
            <a:ext cx="9144000" cy="6035617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dirty="0" smtClean="0"/>
              <a:t>Діти мають право на відпочинок</a:t>
            </a:r>
            <a:r>
              <a:rPr lang="uk-UA" sz="2000" dirty="0" smtClean="0"/>
              <a:t> (Конвенція ООН про права дитини стаття 31 )</a:t>
            </a:r>
            <a:endParaRPr lang="ru-RU" dirty="0" smtClean="0"/>
          </a:p>
        </p:txBody>
      </p:sp>
      <p:sp>
        <p:nvSpPr>
          <p:cNvPr id="18434" name="Содержимое 4"/>
          <p:cNvSpPr>
            <a:spLocks noGrp="1"/>
          </p:cNvSpPr>
          <p:nvPr>
            <p:ph sz="half" idx="2"/>
          </p:nvPr>
        </p:nvSpPr>
        <p:spPr>
          <a:xfrm>
            <a:off x="250825" y="5661248"/>
            <a:ext cx="8353425" cy="1008112"/>
          </a:xfrm>
        </p:spPr>
        <p:txBody>
          <a:bodyPr/>
          <a:lstStyle/>
          <a:p>
            <a:r>
              <a:rPr lang="uk-UA" dirty="0" smtClean="0"/>
              <a:t>Діти мають право на відпочинок, дозвілля та участь у культурному та творчому житті.</a:t>
            </a:r>
            <a:endParaRPr lang="ru-RU" dirty="0" smtClean="0"/>
          </a:p>
        </p:txBody>
      </p:sp>
      <p:pic>
        <p:nvPicPr>
          <p:cNvPr id="18435" name="Picture 3" descr="L:\Курова\Одеса\P608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196752"/>
            <a:ext cx="5988050" cy="4491037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Всі діти мають право знати свої права </a:t>
            </a:r>
            <a:br>
              <a:rPr lang="uk-UA" dirty="0" smtClean="0"/>
            </a:br>
            <a:r>
              <a:rPr lang="uk-UA" sz="2000" dirty="0" smtClean="0"/>
              <a:t>(</a:t>
            </a:r>
            <a:r>
              <a:rPr lang="uk-UA" sz="2200" dirty="0" smtClean="0"/>
              <a:t>Конвенція ООН про права дитини стаття 42)</a:t>
            </a:r>
            <a:endParaRPr lang="ru-RU" sz="2200" dirty="0"/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/>
          <a:p>
            <a:r>
              <a:rPr lang="uk-UA" dirty="0" smtClean="0"/>
              <a:t>Держава </a:t>
            </a:r>
            <a:r>
              <a:rPr lang="uk-UA" dirty="0" err="1" smtClean="0"/>
              <a:t>зобов</a:t>
            </a:r>
            <a:r>
              <a:rPr lang="en-US" dirty="0" smtClean="0"/>
              <a:t>’</a:t>
            </a:r>
            <a:r>
              <a:rPr lang="uk-UA" dirty="0" err="1" smtClean="0"/>
              <a:t>язана</a:t>
            </a:r>
            <a:r>
              <a:rPr lang="uk-UA" dirty="0" smtClean="0"/>
              <a:t> якнайкраще знайомити як дорослих, так і дітей з правами, відображеними у Конвенції ООН про права дитини.</a:t>
            </a:r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384376" cy="47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Всі діти мають право на розвиток талантів</a:t>
            </a:r>
            <a:r>
              <a:rPr lang="uk-UA" sz="2000" dirty="0" smtClean="0"/>
              <a:t> </a:t>
            </a:r>
            <a:br>
              <a:rPr lang="uk-UA" sz="2000" dirty="0" smtClean="0"/>
            </a:br>
            <a:r>
              <a:rPr lang="uk-UA" sz="2000" dirty="0" smtClean="0"/>
              <a:t>(</a:t>
            </a:r>
            <a:r>
              <a:rPr lang="uk-UA" sz="2200" dirty="0" smtClean="0"/>
              <a:t>Конвенція ООН про права дитини стаття 29)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516563"/>
            <a:ext cx="9144000" cy="1341437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В кожній дитині закладений певний дар. Завдання держави полягає у тому, щоб не лише вчасно помітити талановитих дітей, а й сприяти розвитку їх талантів та обдарувань.  </a:t>
            </a:r>
            <a:endParaRPr lang="ru-RU" dirty="0"/>
          </a:p>
        </p:txBody>
      </p:sp>
      <p:pic>
        <p:nvPicPr>
          <p:cNvPr id="20483" name="Содержимое 3" descr="P7140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628800"/>
            <a:ext cx="5257800" cy="39433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Всі діти мають право на повноцінне харчування </a:t>
            </a:r>
            <a:br>
              <a:rPr lang="uk-UA" dirty="0" smtClean="0"/>
            </a:br>
            <a:r>
              <a:rPr lang="uk-UA" sz="4000" dirty="0" smtClean="0"/>
              <a:t> </a:t>
            </a:r>
            <a:r>
              <a:rPr lang="uk-UA" sz="2200" dirty="0" smtClean="0"/>
              <a:t>(Конвенція ООН про права дитини стаття 27)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316413" cy="460836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Кожна дитина має право на рівень життя, необхідний для її фізичного, розумового, духовного, соціального розвитку, батьки несуть відповідальність за забезпечення необхідного рівня життя дитини. Держава ж створює відповідні умови для реалізації цієї відповідальності.</a:t>
            </a:r>
            <a:endParaRPr lang="ru-RU" dirty="0"/>
          </a:p>
        </p:txBody>
      </p:sp>
      <p:pic>
        <p:nvPicPr>
          <p:cNvPr id="22531" name="Содержимое 4" descr="P7210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132856"/>
            <a:ext cx="4498975" cy="32702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379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Діти мають право на життя  (Конвенція ООН про права дитини стаття 6)</vt:lpstr>
      <vt:lpstr>Кожна дитина має право на безкоштовну освіту  (Конвенція ООН про права дитини стаття 28,29)</vt:lpstr>
      <vt:lpstr>Кожна дитина має право на медичну допомогу  (Конвенція ООН про права дитини стаття 24)</vt:lpstr>
      <vt:lpstr>Слайд 5</vt:lpstr>
      <vt:lpstr>Діти мають право на відпочинок (Конвенція ООН про права дитини стаття 31 )</vt:lpstr>
      <vt:lpstr>Всі діти мають право знати свої права  (Конвенція ООН про права дитини стаття 42)</vt:lpstr>
      <vt:lpstr>Всі діти мають право на розвиток талантів  (Конвенція ООН про права дитини стаття 29)</vt:lpstr>
      <vt:lpstr>Всі діти мають право на повноцінне харчування   (Конвенція ООН про права дитини стаття 27)</vt:lpstr>
      <vt:lpstr>Всі діти мають право на інформацію (Конвенція ООН про права дитини стаття 17)</vt:lpstr>
      <vt:lpstr>Дітей не можна залучати до бойових дій                                             (Конвенція ООН про права дитини стаття 38) </vt:lpstr>
      <vt:lpstr>Всі діти мають право на національну самобутність (Конвенція ООН про права дитини стаття 30)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BlueAngel</cp:lastModifiedBy>
  <cp:revision>48</cp:revision>
  <dcterms:created xsi:type="dcterms:W3CDTF">2016-09-26T14:10:19Z</dcterms:created>
  <dcterms:modified xsi:type="dcterms:W3CDTF">2019-10-22T12:27:49Z</dcterms:modified>
</cp:coreProperties>
</file>